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8" r:id="rId10"/>
    <p:sldId id="269" r:id="rId11"/>
    <p:sldId id="264" r:id="rId12"/>
    <p:sldId id="270" r:id="rId13"/>
    <p:sldId id="271" r:id="rId14"/>
    <p:sldId id="265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72314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3D4D7-B010-46B7-BD98-49A793CEDD0D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2004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dirty="0" smtClean="0"/>
              <a:t>Έλενα Θεοφάνους, Εκπαιδευτικός </a:t>
            </a:r>
            <a:r>
              <a:rPr lang="el-GR" dirty="0" err="1" smtClean="0"/>
              <a:t>Δημ.Εκπ</a:t>
            </a:r>
            <a:r>
              <a:rPr lang="el-GR" dirty="0" smtClean="0"/>
              <a:t>/σης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9B35F-5B14-48CC-A6BA-93880A9BB7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83788-7B54-44ED-BB49-0331C72F377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F6A78-1A42-4C09-9644-08A75D1504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F6A78-1A42-4C09-9644-08A75D1504E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E7A56A-DFD3-481D-A49E-EE583FEA3E3F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980530-FE00-4D62-B175-680D0ECE3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&#931;&#965;&#957;&#948;&#953;&#948;&#945;&#963;&#954;&#945;&#955;&#943;&#945;%20&#963;&#964;&#951;&#957;%20&#913;&#947;&#969;&#947;&#942;%20&#918;&#969;&#942;&#962;%20&#913;'%20&#964;&#945;&#958;&#951;&#962;.docx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hyperlink" Target="&#931;&#965;&#957;&#948;&#953;&#948;&#945;&#963;&#954;&#945;&#955;&#953;&#945;&#913;2.pptx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&#931;&#965;&#957;&#948;&#953;&#948;&#945;&#963;&#954;&#945;&#955;&#953;&#945;&#913;3.pptx" TargetMode="External"/><Relationship Id="rId5" Type="http://schemas.openxmlformats.org/officeDocument/2006/relationships/image" Target="../media/image16.jpeg"/><Relationship Id="rId4" Type="http://schemas.openxmlformats.org/officeDocument/2006/relationships/hyperlink" Target="&#931;&#965;&#957;&#948;&#953;&#948;&#945;&#963;&#954;&#945;&#955;&#953;&#945;&#913;1.pptx" TargetMode="External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3000"/>
            <a:ext cx="7406640" cy="2615184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Βελτίωση </a:t>
            </a:r>
            <a:br>
              <a:rPr lang="el-GR" sz="4000" b="1" dirty="0" smtClean="0"/>
            </a:br>
            <a:r>
              <a:rPr lang="el-GR" sz="4000" b="1" dirty="0" smtClean="0"/>
              <a:t>Μαθησιακών Αποτελεσμάτων </a:t>
            </a:r>
            <a:br>
              <a:rPr lang="el-GR" sz="4000" b="1" dirty="0" smtClean="0"/>
            </a:br>
            <a:r>
              <a:rPr lang="el-GR" sz="4000" b="1" dirty="0" smtClean="0"/>
              <a:t>στο δημόσιο σχολείο.</a:t>
            </a:r>
            <a:br>
              <a:rPr lang="el-GR" sz="4000" b="1" dirty="0" smtClean="0"/>
            </a:br>
            <a:r>
              <a:rPr lang="el-GR" sz="4000" b="1" dirty="0" smtClean="0">
                <a:solidFill>
                  <a:srgbClr val="FF0000"/>
                </a:solidFill>
              </a:rPr>
              <a:t>Προτάσεις και Προοπτικές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20779"/>
          <a:stretch>
            <a:fillRect/>
          </a:stretch>
        </p:blipFill>
        <p:spPr bwMode="auto">
          <a:xfrm>
            <a:off x="4495800" y="5724525"/>
            <a:ext cx="46482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l="11678" r="12409" b="32754"/>
          <a:stretch>
            <a:fillRect/>
          </a:stretch>
        </p:blipFill>
        <p:spPr bwMode="auto">
          <a:xfrm>
            <a:off x="0" y="4648200"/>
            <a:ext cx="990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43000" y="5830669"/>
            <a:ext cx="341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Σάββατο, 3 Φεβρουαρίου 2018</a:t>
            </a:r>
          </a:p>
          <a:p>
            <a:r>
              <a:rPr lang="el-GR" b="1" dirty="0" smtClean="0"/>
              <a:t>Πανεπιστήμιο Λευκωσίας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Εφαρμογή στο μάθημα 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Αγωγή Ζωής -  Α’ τάξης</a:t>
            </a:r>
            <a:endParaRPr lang="en-US" b="1" dirty="0">
              <a:solidFill>
                <a:srgbClr val="572314"/>
              </a:solidFill>
            </a:endParaRPr>
          </a:p>
        </p:txBody>
      </p:sp>
      <p:pic>
        <p:nvPicPr>
          <p:cNvPr id="17410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101" y="5105400"/>
            <a:ext cx="1996423" cy="1523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1" name="Picture 3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2802" y="5105400"/>
            <a:ext cx="1981200" cy="1528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>
            <a:hlinkClick r:id="rId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2604" y="5105400"/>
            <a:ext cx="1992922" cy="1523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371600" y="1621810"/>
            <a:ext cx="7543800" cy="24929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l-GR" sz="3600" dirty="0" smtClean="0">
                <a:solidFill>
                  <a:srgbClr val="C00000"/>
                </a:solidFill>
              </a:rPr>
              <a:t> Τι συμφωνήσαμε;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/>
              <a:t>Να υπάρχει ευελιξία και ελευθερία στο να αναπροσαρμόζουμε μια δραστηριότητα ή να επεμβαίνουμε με τρόπο που να ενισχύει την υλοποίησή της.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/>
              <a:t>Να υπάρχει </a:t>
            </a:r>
            <a:r>
              <a:rPr lang="el-GR" sz="2000" dirty="0" err="1" smtClean="0"/>
              <a:t>αναστοχασμός</a:t>
            </a:r>
            <a:r>
              <a:rPr lang="el-GR" sz="2000" dirty="0" smtClean="0"/>
              <a:t> και αξιολόγηση των συνδιδασκαλιών.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46906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1</a:t>
            </a:r>
            <a:r>
              <a:rPr lang="el-GR" sz="1600" b="1" baseline="300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1600" b="1" dirty="0" smtClean="0"/>
              <a:t>Συνδιδασκαλία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402033" y="4690732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smtClean="0">
                <a:latin typeface="Corbel" pitchFamily="34" charset="0"/>
                <a:cs typeface="Arial" pitchFamily="34" charset="0"/>
              </a:rPr>
              <a:t>Πορεία</a:t>
            </a:r>
          </a:p>
          <a:p>
            <a:pPr algn="ctr"/>
            <a:r>
              <a:rPr lang="el-GR" sz="1600" b="1" dirty="0" smtClean="0">
                <a:latin typeface="Corbel" pitchFamily="34" charset="0"/>
                <a:cs typeface="Arial" pitchFamily="34" charset="0"/>
              </a:rPr>
              <a:t>Διδασκαλιών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6600" y="46906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l-GR" sz="1600" b="1" baseline="300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1600" b="1" dirty="0" smtClean="0"/>
              <a:t>Συνδιδασκαλία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46906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3</a:t>
            </a:r>
            <a:r>
              <a:rPr lang="el-GR" sz="1600" b="1" baseline="30000" dirty="0" smtClean="0">
                <a:latin typeface="Arial" pitchFamily="34" charset="0"/>
                <a:cs typeface="Arial" pitchFamily="34" charset="0"/>
              </a:rPr>
              <a:t>η</a:t>
            </a:r>
            <a:r>
              <a:rPr lang="el-GR" sz="1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sz="1600" b="1" dirty="0" smtClean="0"/>
              <a:t>Συνδιδασκαλία</a:t>
            </a:r>
            <a:endParaRPr lang="en-US" sz="1600" b="1" dirty="0"/>
          </a:p>
        </p:txBody>
      </p:sp>
      <p:pic>
        <p:nvPicPr>
          <p:cNvPr id="2050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91400" y="5334000"/>
            <a:ext cx="1571625" cy="1282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143000" y="1828800"/>
            <a:ext cx="7772400" cy="4572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240280"/>
          </a:xfrm>
        </p:spPr>
        <p:txBody>
          <a:bodyPr>
            <a:normAutofit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Εμπειρίες: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Α)Προβλήματα/</a:t>
            </a:r>
            <a:r>
              <a:rPr lang="el-GR" b="1" dirty="0" err="1" smtClean="0">
                <a:solidFill>
                  <a:srgbClr val="572314"/>
                </a:solidFill>
              </a:rPr>
              <a:t>Δυσκολίες</a:t>
            </a:r>
            <a:r>
              <a:rPr lang="el-GR" b="1" dirty="0" smtClean="0">
                <a:solidFill>
                  <a:srgbClr val="572314"/>
                </a:solidFill>
              </a:rPr>
              <a:t/>
            </a:r>
            <a:br>
              <a:rPr lang="el-GR" b="1" dirty="0" smtClean="0">
                <a:solidFill>
                  <a:srgbClr val="572314"/>
                </a:solidFill>
              </a:rPr>
            </a:br>
            <a:endParaRPr lang="el-GR" b="1" dirty="0" smtClean="0">
              <a:solidFill>
                <a:srgbClr val="57231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1954917"/>
            <a:ext cx="754380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600" dirty="0" smtClean="0"/>
              <a:t>Έλλειψη χρόνου για συντονισμό και προετοιμασία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600" dirty="0" smtClean="0"/>
              <a:t>Έλλειψη επιμόρφωσης σχετικά με το θεωρητικό υπόβαθρο και τις πρακτικές εφαρμογές, σε θέματα «Κοινοτήτων Μάθησης»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600" dirty="0" smtClean="0"/>
              <a:t>Έλλειψη κατάλληλων υποδομών στο σχολείο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600" dirty="0" smtClean="0"/>
              <a:t>Φόβος  και άγχος για το «άγνωστο», το «καινούριο» και αν θα είχαμε τα επιθυμητά αποτελέσματα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143000" y="1587798"/>
            <a:ext cx="7772400" cy="5105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240280"/>
          </a:xfrm>
        </p:spPr>
        <p:txBody>
          <a:bodyPr>
            <a:normAutofit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Εμπειρίες: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Β) Τι αποκομίσαμε;</a:t>
            </a:r>
            <a:br>
              <a:rPr lang="el-GR" b="1" dirty="0" smtClean="0">
                <a:solidFill>
                  <a:srgbClr val="572314"/>
                </a:solidFill>
              </a:rPr>
            </a:br>
            <a:endParaRPr lang="el-GR" b="1" dirty="0" smtClean="0">
              <a:solidFill>
                <a:srgbClr val="57231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676400"/>
            <a:ext cx="73152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dirty="0" smtClean="0"/>
              <a:t>Το «</a:t>
            </a:r>
            <a:r>
              <a:rPr lang="el-GR" b="1" dirty="0" smtClean="0"/>
              <a:t>πάντρεμα ιδεών» </a:t>
            </a:r>
            <a:r>
              <a:rPr lang="el-GR" dirty="0" smtClean="0"/>
              <a:t>μέσα από τη μεταξύ μας αλληλεπίδραση, οδήγησε στην επιλογή των καταλληλότερων  και πιο εύστοχων διδακτικών  πρακτικών και ενεργειών (</a:t>
            </a:r>
            <a:r>
              <a:rPr lang="el-GR" b="1" dirty="0" smtClean="0"/>
              <a:t>που είχαν θετικά αποτελέσματα στους μαθητές μας</a:t>
            </a:r>
            <a:r>
              <a:rPr lang="el-GR" dirty="0" smtClean="0"/>
              <a:t>).</a:t>
            </a:r>
          </a:p>
          <a:p>
            <a:endParaRPr lang="el-GR" sz="800" dirty="0" smtClean="0"/>
          </a:p>
          <a:p>
            <a:pPr>
              <a:buFont typeface="Wingdings" pitchFamily="2" charset="2"/>
              <a:buChar char="ü"/>
            </a:pPr>
            <a:r>
              <a:rPr lang="el-GR" b="1" dirty="0" smtClean="0"/>
              <a:t>Ενίσχυση του θετικού κλίματος </a:t>
            </a:r>
            <a:r>
              <a:rPr lang="el-GR" dirty="0" smtClean="0"/>
              <a:t>στη μεταξύ μας συνεργασία και επικοινωνία, ως εκπαιδευτικοί.</a:t>
            </a:r>
          </a:p>
          <a:p>
            <a:endParaRPr lang="el-GR" sz="800" dirty="0" smtClean="0"/>
          </a:p>
          <a:p>
            <a:pPr>
              <a:buFont typeface="Wingdings" pitchFamily="2" charset="2"/>
              <a:buChar char="ü"/>
            </a:pPr>
            <a:r>
              <a:rPr lang="el-GR" b="1" dirty="0" smtClean="0"/>
              <a:t>Ενδυνάμωση της επαγγελματικής μας ανάπτυξης </a:t>
            </a:r>
            <a:r>
              <a:rPr lang="el-GR" dirty="0" smtClean="0"/>
              <a:t>σε  </a:t>
            </a:r>
            <a:r>
              <a:rPr lang="el-GR" dirty="0" err="1" smtClean="0"/>
              <a:t>ό,τι</a:t>
            </a:r>
            <a:r>
              <a:rPr lang="el-GR" dirty="0" smtClean="0"/>
              <a:t> αφορά διδακτικό στυλ, διδακτικές πρακτικές, οργανωτικές δεξιότητες και επικοινωνίας, αλλά και τεχνογνωσία.</a:t>
            </a:r>
          </a:p>
          <a:p>
            <a:endParaRPr lang="el-GR" sz="800" dirty="0" smtClean="0"/>
          </a:p>
          <a:p>
            <a:pPr>
              <a:buFont typeface="Wingdings" pitchFamily="2" charset="2"/>
              <a:buChar char="ü"/>
            </a:pPr>
            <a:r>
              <a:rPr lang="el-GR" b="1" dirty="0" smtClean="0"/>
              <a:t>Καλλιέργεια μιας ευρύτερης συλλογικής, συναδελφικής  συνεργασίας και αλληλοϋποστήριξης</a:t>
            </a:r>
            <a:r>
              <a:rPr lang="el-GR" dirty="0" smtClean="0"/>
              <a:t>, μέσα από την εμπλοκή και άλλων συναδέλφων (ακόμη και εκτός του δικού μας σχολείου).</a:t>
            </a:r>
          </a:p>
          <a:p>
            <a:pPr>
              <a:buFont typeface="Wingdings" pitchFamily="2" charset="2"/>
              <a:buChar char="ü"/>
            </a:pPr>
            <a:endParaRPr lang="el-GR" sz="800" dirty="0" smtClean="0"/>
          </a:p>
          <a:p>
            <a:pPr>
              <a:buFont typeface="Wingdings" pitchFamily="2" charset="2"/>
              <a:buChar char="ü"/>
            </a:pPr>
            <a:r>
              <a:rPr lang="el-GR" b="1" dirty="0" smtClean="0"/>
              <a:t>Θετικός αντίκτυπος στη συναισθηματική πλευρά </a:t>
            </a:r>
            <a:r>
              <a:rPr lang="el-GR" dirty="0" smtClean="0"/>
              <a:t>τόσο των εκπαιδευτικών, όσο και των μαθητών: οι μαθητές  βίωσαν πρωτόγνωρες μαθησιακές εμπειρίες, συμμετείχαν με ενθουσιασμό και ενδιαφέρον και συνεπώς, οι εκπαιδευτικοί ένιωθαν «σημαντικοί» για το έργο τους.</a:t>
            </a:r>
          </a:p>
          <a:p>
            <a:pPr>
              <a:buFont typeface="Wingdings" pitchFamily="2" charset="2"/>
              <a:buChar char="ü"/>
            </a:pPr>
            <a:endParaRPr lang="el-GR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43000" y="2057400"/>
            <a:ext cx="7696200" cy="4038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152400"/>
            <a:ext cx="7498080" cy="2240280"/>
          </a:xfrm>
        </p:spPr>
        <p:txBody>
          <a:bodyPr>
            <a:normAutofit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Εμπειρίες: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Γ) Εισηγήσεις για βελτίωση</a:t>
            </a:r>
          </a:p>
        </p:txBody>
      </p:sp>
      <p:sp>
        <p:nvSpPr>
          <p:cNvPr id="3" name="Rectangle 2"/>
          <p:cNvSpPr/>
          <p:nvPr/>
        </p:nvSpPr>
        <p:spPr>
          <a:xfrm>
            <a:off x="1295400" y="2133600"/>
            <a:ext cx="746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000" dirty="0" smtClean="0"/>
              <a:t>Αύξηση του χρόνου για συνεργασία, συντονισμό και προετοιμασία, μεταξύ των εκπαιδευτικών αδελφών τμημάτων.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000" dirty="0" smtClean="0"/>
              <a:t>Παροχή περισσότερων επιμορφωτικών δράσεων με πρακτικές εφαρμογές, σε βασικά γνωστικά αντικείμενα από όλες τις τάξεις.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000" dirty="0" smtClean="0"/>
              <a:t>Διοικητική επάρκεια για ενίσχυση της εκπαιδευτικής «ετοιμότητας» του διδακτικού προσωπικού.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2000" dirty="0" smtClean="0"/>
              <a:t>Βελτίωση δομικών συνθηκών, όπως π.χ.  λιγότεροι μαθητές ανά τάξη, μεγάλες αίθουσες διδασκαλίας.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solidFill>
                  <a:srgbClr val="FF0000"/>
                </a:solidFill>
              </a:rPr>
              <a:t>ΕΝ   ΚΑΤΑΚΛΕΙΔΙ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447800"/>
            <a:ext cx="19408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Isosceles Triangle 5"/>
          <p:cNvSpPr/>
          <p:nvPr/>
        </p:nvSpPr>
        <p:spPr>
          <a:xfrm>
            <a:off x="4114800" y="3138203"/>
            <a:ext cx="762000" cy="5334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378376">
            <a:off x="1711501" y="2988814"/>
            <a:ext cx="5612640" cy="1463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397696">
            <a:off x="1827514" y="1765401"/>
            <a:ext cx="1600200" cy="100315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solidFill>
                  <a:schemeClr val="tx1"/>
                </a:solidFill>
              </a:rPr>
              <a:t>Δυσκολίες/ προβλήματα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 rot="397696">
            <a:off x="5767548" y="2200159"/>
            <a:ext cx="1600200" cy="100315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 smtClean="0">
                <a:solidFill>
                  <a:schemeClr val="tx1"/>
                </a:solidFill>
              </a:rPr>
              <a:t>Ωφέλειες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3875544"/>
            <a:ext cx="784860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Δεν είναι </a:t>
            </a:r>
            <a:r>
              <a:rPr lang="el-GR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πανάκεια…αλλά</a:t>
            </a:r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μια διαδικασία,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μέσω της οποίας οι εκπαιδευτικοί δεσμεύονται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να συνεργαστούν, αλληλεπιδρώντας μεταξύ τους, 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για κάτι που έχει σημασία γι’ αυτούς 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και το αισθάνονται δικό τους!!!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Απαιτείται μόνο καλή θέληση και </a:t>
            </a:r>
          </a:p>
          <a:p>
            <a:pPr algn="ctr"/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απεριόριστη φαντασία…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5400" y="1676400"/>
            <a:ext cx="7559040" cy="1752600"/>
          </a:xfrm>
        </p:spPr>
        <p:txBody>
          <a:bodyPr>
            <a:noAutofit/>
          </a:bodyPr>
          <a:lstStyle/>
          <a:p>
            <a:r>
              <a:rPr lang="el-GR" sz="5000" dirty="0" smtClean="0">
                <a:solidFill>
                  <a:srgbClr val="C00000"/>
                </a:solidFill>
                <a:latin typeface="Segoe Script" pitchFamily="34" charset="0"/>
              </a:rPr>
              <a:t>Σας ευχαριστώ πολύ για την προσοχή σας…</a:t>
            </a:r>
            <a:endParaRPr lang="en-US" sz="5000" dirty="0">
              <a:solidFill>
                <a:srgbClr val="C00000"/>
              </a:solidFill>
              <a:latin typeface="Segoe Script" pitchFamily="34" charset="0"/>
            </a:endParaRPr>
          </a:p>
        </p:txBody>
      </p:sp>
      <p:pic>
        <p:nvPicPr>
          <p:cNvPr id="1026" name="Picture 2" descr="Image result for thank you 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581400"/>
            <a:ext cx="3019425" cy="3019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19200"/>
            <a:ext cx="7406640" cy="2996184"/>
          </a:xfrm>
        </p:spPr>
        <p:txBody>
          <a:bodyPr>
            <a:normAutofit fontScale="90000"/>
          </a:bodyPr>
          <a:lstStyle/>
          <a:p>
            <a:r>
              <a:rPr lang="el-GR" b="1" i="1" dirty="0" smtClean="0"/>
              <a:t>«Κοινότητες Μάθησης μέσα στη σχολική μονάδα – </a:t>
            </a:r>
            <a:br>
              <a:rPr lang="el-GR" b="1" i="1" dirty="0" smtClean="0"/>
            </a:br>
            <a:r>
              <a:rPr lang="el-GR" b="1" i="1" dirty="0" smtClean="0">
                <a:solidFill>
                  <a:srgbClr val="002060"/>
                </a:solidFill>
              </a:rPr>
              <a:t>Η Συνδιδασκαλία, ως μια καλή πρακτική: Ένα παράδειγμα στο μάθημα Αγωγή Ζωής Α' τάξης»</a:t>
            </a:r>
            <a:r>
              <a:rPr lang="el-GR" i="1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791200"/>
            <a:ext cx="3657600" cy="838200"/>
          </a:xfrm>
        </p:spPr>
        <p:txBody>
          <a:bodyPr>
            <a:noAutofit/>
          </a:bodyPr>
          <a:lstStyle/>
          <a:p>
            <a:r>
              <a:rPr lang="el-GR" sz="2100" b="1" dirty="0" smtClean="0"/>
              <a:t>Έλενα Θεοφάνους,</a:t>
            </a:r>
          </a:p>
          <a:p>
            <a:r>
              <a:rPr lang="el-GR" sz="1600" dirty="0" smtClean="0"/>
              <a:t>Εκπαιδευτικός Δημοτικής Εκπαίδευσης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r="20779"/>
          <a:stretch>
            <a:fillRect/>
          </a:stretch>
        </p:blipFill>
        <p:spPr bwMode="auto">
          <a:xfrm>
            <a:off x="4495800" y="5724525"/>
            <a:ext cx="46482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l="11678" r="12409" b="32754"/>
          <a:stretch>
            <a:fillRect/>
          </a:stretch>
        </p:blipFill>
        <p:spPr bwMode="auto">
          <a:xfrm>
            <a:off x="0" y="4648200"/>
            <a:ext cx="990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r="22182"/>
          <a:stretch>
            <a:fillRect/>
          </a:stretch>
        </p:blipFill>
        <p:spPr bwMode="auto">
          <a:xfrm>
            <a:off x="1009072" y="0"/>
            <a:ext cx="8153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AutoShape 4" descr="Image result for collaborative learn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Image result for collaborative learn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4419600"/>
            <a:ext cx="1572126" cy="1066800"/>
          </a:xfrm>
          <a:prstGeom prst="rect">
            <a:avLst/>
          </a:prstGeom>
          <a:noFill/>
        </p:spPr>
      </p:pic>
      <p:sp>
        <p:nvSpPr>
          <p:cNvPr id="2056" name="AutoShape 8" descr="Image result for collaborative learn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8" name="Picture 10" descr="Image result for collaborative learn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4267200"/>
            <a:ext cx="1371600" cy="1371601"/>
          </a:xfrm>
          <a:prstGeom prst="rect">
            <a:avLst/>
          </a:prstGeom>
          <a:noFill/>
        </p:spPr>
      </p:pic>
      <p:pic>
        <p:nvPicPr>
          <p:cNvPr id="2060" name="Picture 12" descr="Image result for collaborative learni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4191000"/>
            <a:ext cx="1371599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l-GR" sz="6000" b="1" dirty="0" smtClean="0">
                <a:solidFill>
                  <a:schemeClr val="accent3">
                    <a:lumMod val="75000"/>
                  </a:schemeClr>
                </a:solidFill>
              </a:rPr>
              <a:t>Δομή Παρουσίασης</a:t>
            </a:r>
            <a:endParaRPr lang="en-US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Left-Up Arrow 2"/>
          <p:cNvSpPr/>
          <p:nvPr/>
        </p:nvSpPr>
        <p:spPr>
          <a:xfrm rot="13477633">
            <a:off x="4196892" y="1318508"/>
            <a:ext cx="1157139" cy="1100725"/>
          </a:xfrm>
          <a:prstGeom prst="leftUpArrow">
            <a:avLst>
              <a:gd name="adj1" fmla="val 9586"/>
              <a:gd name="adj2" fmla="val 781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219200" y="1940256"/>
            <a:ext cx="3657600" cy="12192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800" b="1" dirty="0" smtClean="0">
                <a:solidFill>
                  <a:srgbClr val="002060"/>
                </a:solidFill>
              </a:rPr>
              <a:t>Α. Τα σχολεία ως Κοινότητες Μάθησης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81600" y="1981200"/>
            <a:ext cx="3276600" cy="12192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800" b="1" dirty="0" smtClean="0">
                <a:solidFill>
                  <a:srgbClr val="002060"/>
                </a:solidFill>
              </a:rPr>
              <a:t>Β. Η δική μας εμπειρία</a:t>
            </a:r>
          </a:p>
        </p:txBody>
      </p:sp>
      <p:cxnSp>
        <p:nvCxnSpPr>
          <p:cNvPr id="8" name="Elbow Connector 7"/>
          <p:cNvCxnSpPr/>
          <p:nvPr/>
        </p:nvCxnSpPr>
        <p:spPr>
          <a:xfrm rot="16200000" flipH="1">
            <a:off x="2743200" y="3227696"/>
            <a:ext cx="990600" cy="838200"/>
          </a:xfrm>
          <a:prstGeom prst="bent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0" y="4114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Γιατί ναι</a:t>
            </a:r>
            <a:r>
              <a:rPr lang="el-GR" sz="2800" dirty="0" smtClean="0"/>
              <a:t>;</a:t>
            </a:r>
            <a:endParaRPr lang="en-US" sz="2800" dirty="0"/>
          </a:p>
        </p:txBody>
      </p:sp>
      <p:cxnSp>
        <p:nvCxnSpPr>
          <p:cNvPr id="15" name="Elbow Connector 14"/>
          <p:cNvCxnSpPr/>
          <p:nvPr/>
        </p:nvCxnSpPr>
        <p:spPr>
          <a:xfrm rot="16200000" flipH="1">
            <a:off x="1295400" y="3595048"/>
            <a:ext cx="1752600" cy="838200"/>
          </a:xfrm>
          <a:prstGeom prst="bentConnector3">
            <a:avLst>
              <a:gd name="adj1" fmla="val 50000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600" y="4876800"/>
            <a:ext cx="449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Γιατί στο εκπαιδευτικό μας σύστημα δεν συναντώνται </a:t>
            </a:r>
          </a:p>
          <a:p>
            <a:r>
              <a:rPr lang="el-GR" sz="2800" b="1" dirty="0" smtClean="0"/>
              <a:t>σε ευρεία κλίμακα</a:t>
            </a:r>
            <a:r>
              <a:rPr lang="el-GR" sz="2800" dirty="0" smtClean="0"/>
              <a:t>;</a:t>
            </a:r>
            <a:endParaRPr lang="en-US" sz="2800" dirty="0"/>
          </a:p>
        </p:txBody>
      </p:sp>
      <p:sp>
        <p:nvSpPr>
          <p:cNvPr id="23" name="Pentagon 22"/>
          <p:cNvSpPr/>
          <p:nvPr/>
        </p:nvSpPr>
        <p:spPr>
          <a:xfrm>
            <a:off x="5410200" y="3657600"/>
            <a:ext cx="3048000" cy="685800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b="1" dirty="0" smtClean="0">
                <a:solidFill>
                  <a:schemeClr val="tx1"/>
                </a:solidFill>
              </a:rPr>
              <a:t>Η Συνδιδασκαλία, ως μια καλή πρακτική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5410200" y="4419600"/>
            <a:ext cx="3048000" cy="685800"/>
          </a:xfrm>
          <a:prstGeom prst="homePlate">
            <a:avLst>
              <a:gd name="adj" fmla="val 4403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b="1" dirty="0" smtClean="0">
                <a:solidFill>
                  <a:schemeClr val="tx1"/>
                </a:solidFill>
              </a:rPr>
              <a:t>Εφαρμογή στο μάθημα Αγωγή Ζωής Α’ τάξης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Pentagon 24"/>
          <p:cNvSpPr/>
          <p:nvPr/>
        </p:nvSpPr>
        <p:spPr>
          <a:xfrm>
            <a:off x="5410200" y="5203208"/>
            <a:ext cx="3352800" cy="119759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b="1" dirty="0" smtClean="0">
              <a:solidFill>
                <a:schemeClr val="tx1"/>
              </a:solidFill>
            </a:endParaRPr>
          </a:p>
          <a:p>
            <a:r>
              <a:rPr lang="el-GR" b="1" dirty="0" smtClean="0">
                <a:solidFill>
                  <a:schemeClr val="tx1"/>
                </a:solidFill>
              </a:rPr>
              <a:t>Εμπειρίες:</a:t>
            </a:r>
          </a:p>
          <a:p>
            <a:r>
              <a:rPr lang="el-GR" b="1" dirty="0" smtClean="0">
                <a:solidFill>
                  <a:schemeClr val="tx1"/>
                </a:solidFill>
              </a:rPr>
              <a:t>Α)Προβλήματα/</a:t>
            </a:r>
            <a:r>
              <a:rPr lang="el-GR" b="1" dirty="0" err="1" smtClean="0">
                <a:solidFill>
                  <a:schemeClr val="tx1"/>
                </a:solidFill>
              </a:rPr>
              <a:t>Δυσκολίες</a:t>
            </a:r>
            <a:endParaRPr lang="el-GR" b="1" dirty="0" smtClean="0">
              <a:solidFill>
                <a:schemeClr val="tx1"/>
              </a:solidFill>
            </a:endParaRPr>
          </a:p>
          <a:p>
            <a:r>
              <a:rPr lang="el-GR" b="1" dirty="0" smtClean="0">
                <a:solidFill>
                  <a:schemeClr val="tx1"/>
                </a:solidFill>
              </a:rPr>
              <a:t>Β) Τι αποκομίσαμε;</a:t>
            </a:r>
          </a:p>
          <a:p>
            <a:r>
              <a:rPr lang="el-GR" b="1" dirty="0" smtClean="0">
                <a:solidFill>
                  <a:schemeClr val="tx1"/>
                </a:solidFill>
              </a:rPr>
              <a:t>Γ) Εισηγήσεις για βελτίωση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7" name="Elbow Connector 26"/>
          <p:cNvCxnSpPr/>
          <p:nvPr/>
        </p:nvCxnSpPr>
        <p:spPr>
          <a:xfrm rot="16200000" flipH="1">
            <a:off x="7010400" y="3200401"/>
            <a:ext cx="457200" cy="457200"/>
          </a:xfrm>
          <a:prstGeom prst="bentConnector3">
            <a:avLst>
              <a:gd name="adj1" fmla="val 35075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295400" y="1219200"/>
            <a:ext cx="6934200" cy="4572000"/>
            <a:chOff x="1524000" y="917647"/>
            <a:chExt cx="6973206" cy="5105400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21335409">
              <a:off x="1600200" y="917647"/>
              <a:ext cx="6897006" cy="5105400"/>
            </a:xfrm>
            <a:prstGeom prst="rect">
              <a:avLst/>
            </a:prstGeom>
            <a:noFill/>
            <a:ln w="57150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3" name="Rectangle 2"/>
            <p:cNvSpPr/>
            <p:nvPr/>
          </p:nvSpPr>
          <p:spPr>
            <a:xfrm>
              <a:off x="1524000" y="1317885"/>
              <a:ext cx="457200" cy="609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143000" y="838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>
                <a:solidFill>
                  <a:srgbClr val="572314"/>
                </a:solidFill>
              </a:rPr>
              <a:t>Γιατί ναι</a:t>
            </a:r>
            <a:r>
              <a:rPr lang="el-GR" sz="3200" dirty="0" smtClean="0">
                <a:solidFill>
                  <a:srgbClr val="572314"/>
                </a:solidFill>
              </a:rPr>
              <a:t>;</a:t>
            </a:r>
            <a:endParaRPr lang="en-US" sz="3200" dirty="0">
              <a:solidFill>
                <a:srgbClr val="57231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791201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b="1" dirty="0" smtClean="0"/>
              <a:t>Από το εκπαιδευτικό συνέδριο του ΚΟΕΔ, </a:t>
            </a:r>
          </a:p>
          <a:p>
            <a:pPr algn="r"/>
            <a:r>
              <a:rPr lang="el-GR" b="1" dirty="0" smtClean="0"/>
              <a:t>«Δίκτυα Σχολείων και Εκπαιδευτικές Κοινότητες Μάθησης», </a:t>
            </a:r>
          </a:p>
          <a:p>
            <a:pPr algn="r"/>
            <a:r>
              <a:rPr lang="el-GR" b="1" dirty="0" smtClean="0"/>
              <a:t>18 Νοεμβρίου 2017, Συνεδριακό Κέντρο ΦΙΛΟΞΕΝΙΑ</a:t>
            </a:r>
          </a:p>
          <a:p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5334000"/>
            <a:ext cx="2449619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ounded Rectangle 7"/>
          <p:cNvSpPr/>
          <p:nvPr/>
        </p:nvSpPr>
        <p:spPr>
          <a:xfrm>
            <a:off x="1066800" y="152400"/>
            <a:ext cx="8001000" cy="6096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3600" b="1" dirty="0" smtClean="0">
                <a:solidFill>
                  <a:srgbClr val="002060"/>
                </a:solidFill>
              </a:rPr>
              <a:t>Α. Τα σχολεία ως Κοινότητες Μάθησης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05200"/>
            <a:ext cx="8738200" cy="119093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367" y="1371600"/>
            <a:ext cx="7722633" cy="198120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066800"/>
            <a:ext cx="7714488" cy="914400"/>
          </a:xfrm>
        </p:spPr>
        <p:txBody>
          <a:bodyPr>
            <a:normAutofit fontScale="90000"/>
          </a:bodyPr>
          <a:lstStyle/>
          <a:p>
            <a:r>
              <a:rPr lang="el-GR" sz="3600" b="1" dirty="0" smtClean="0">
                <a:solidFill>
                  <a:srgbClr val="572314"/>
                </a:solidFill>
              </a:rPr>
              <a:t>Γιατί στο εκπαιδευτικό μας σύστημα δεν συναντώνται σε ευρεία κλίμακα</a:t>
            </a:r>
            <a:r>
              <a:rPr lang="el-GR" sz="3600" dirty="0" smtClean="0">
                <a:solidFill>
                  <a:srgbClr val="572314"/>
                </a:solidFill>
              </a:rPr>
              <a:t>;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6" name="Round Diagonal Corner Rectangle 5"/>
          <p:cNvSpPr/>
          <p:nvPr/>
        </p:nvSpPr>
        <p:spPr>
          <a:xfrm>
            <a:off x="1219200" y="1752600"/>
            <a:ext cx="6019800" cy="3276600"/>
          </a:xfrm>
          <a:prstGeom prst="round2DiagRect">
            <a:avLst>
              <a:gd name="adj1" fmla="val 28921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l-G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l-GR" sz="2200" dirty="0" smtClean="0">
                <a:solidFill>
                  <a:schemeClr val="accent6">
                    <a:lumMod val="50000"/>
                  </a:schemeClr>
                </a:solidFill>
              </a:rPr>
              <a:t>Έλλειψη τις περισσότερες φορές μιας κουλτούρας για «συλλογική προσπάθεια» και  συνεργασίας ανάμεσα στους εκπαιδευτικούς, λόγω :</a:t>
            </a:r>
          </a:p>
          <a:p>
            <a:pPr>
              <a:buFontTx/>
              <a:buChar char="-"/>
            </a:pPr>
            <a:r>
              <a:rPr lang="el-GR" sz="2200" dirty="0" smtClean="0">
                <a:solidFill>
                  <a:schemeClr val="accent3">
                    <a:lumMod val="75000"/>
                  </a:schemeClr>
                </a:solidFill>
              </a:rPr>
              <a:t>Φόβου για κριτική και  έλλειψης εμπιστοσύνης</a:t>
            </a:r>
          </a:p>
          <a:p>
            <a:pPr>
              <a:buFontTx/>
              <a:buChar char="-"/>
            </a:pPr>
            <a:r>
              <a:rPr lang="el-GR" sz="2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l-GR" sz="2200" dirty="0" smtClean="0">
                <a:solidFill>
                  <a:schemeClr val="accent3">
                    <a:lumMod val="75000"/>
                  </a:schemeClr>
                </a:solidFill>
              </a:rPr>
              <a:t>Ανεπαρκούς στήριξης, ενίσχυσης και μη παροχής ουσιαστικής βοήθειας από την ηγεσία του σχολείου</a:t>
            </a:r>
            <a:r>
              <a:rPr lang="el-GR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FontTx/>
              <a:buChar char="-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66800" y="152400"/>
            <a:ext cx="8001000" cy="6096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3600" b="1" dirty="0" smtClean="0">
                <a:solidFill>
                  <a:srgbClr val="002060"/>
                </a:solidFill>
              </a:rPr>
              <a:t>Α. Τα σχολεία ως Κοινότητες Μάθησης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1219200" y="5181600"/>
            <a:ext cx="6019800" cy="1066800"/>
          </a:xfrm>
          <a:prstGeom prst="round2DiagRect">
            <a:avLst>
              <a:gd name="adj1" fmla="val 28921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200" dirty="0" smtClean="0">
                <a:solidFill>
                  <a:schemeClr val="accent6">
                    <a:lumMod val="50000"/>
                  </a:schemeClr>
                </a:solidFill>
              </a:rPr>
              <a:t>Έλλειψη χρόνου για συντονισμό και οργάνωση μεταξύ των εκπαιδευτικών, όπως και έλλειψη κατάλληλων υποδομών.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3554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219200"/>
            <a:ext cx="1172081" cy="1219200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>
            <a:off x="7010400" y="3276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010400" y="5562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0" y="3048000"/>
            <a:ext cx="1600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tx1"/>
                </a:solidFill>
              </a:rPr>
              <a:t>Ανθρώπινες συνθήκες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0" y="5334000"/>
            <a:ext cx="1600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tx1"/>
                </a:solidFill>
              </a:rPr>
              <a:t>Δομικές συνθήκες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95400"/>
            <a:ext cx="6230679" cy="466758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362200" y="5932967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600" b="1" dirty="0" smtClean="0">
                <a:solidFill>
                  <a:srgbClr val="002060"/>
                </a:solidFill>
              </a:rPr>
              <a:t>Από το εκπαιδευτικό συνέδριο του ΚΟΕΔ, </a:t>
            </a:r>
          </a:p>
          <a:p>
            <a:pPr algn="r"/>
            <a:r>
              <a:rPr lang="el-GR" sz="1600" b="1" dirty="0" smtClean="0">
                <a:solidFill>
                  <a:srgbClr val="002060"/>
                </a:solidFill>
              </a:rPr>
              <a:t>«Δίκτυα Σχολείων και Εκπαιδευτικές Κοινότητες Μάθησης», </a:t>
            </a:r>
          </a:p>
          <a:p>
            <a:pPr algn="r"/>
            <a:r>
              <a:rPr lang="el-GR" sz="1600" b="1" dirty="0" smtClean="0">
                <a:solidFill>
                  <a:srgbClr val="002060"/>
                </a:solidFill>
              </a:rPr>
              <a:t>18 Νοεμβρίου 2017, Συνεδριακό Κέντρο ΦΙΛΟΞΕΝΙΑ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685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Η  αφορμή…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66800" y="141767"/>
            <a:ext cx="5867400" cy="609600"/>
          </a:xfrm>
          <a:prstGeom prst="round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3600" b="1" dirty="0" smtClean="0">
                <a:solidFill>
                  <a:srgbClr val="002060"/>
                </a:solidFill>
              </a:rPr>
              <a:t>Β. Η δική μας εμπειρία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20" y="228600"/>
            <a:ext cx="7498080" cy="1630680"/>
          </a:xfrm>
        </p:spPr>
        <p:txBody>
          <a:bodyPr>
            <a:normAutofit fontScale="90000"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Η Συνδιδασκαλία, 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ως μια καλή πρακτική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04800"/>
            <a:ext cx="260047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19200" y="1845945"/>
            <a:ext cx="7620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i="1" dirty="0" smtClean="0"/>
              <a:t>«Όταν δύο ή περισσότεροι εκπαιδευτικοί ενώνονται για να διδάξουν σε μια ανομοιογενή ομάδα μαθητών σε ένα σχολικό περιβάλλον</a:t>
            </a:r>
            <a:r>
              <a:rPr lang="en-US" sz="2400" i="1" dirty="0" smtClean="0"/>
              <a:t> </a:t>
            </a:r>
            <a:r>
              <a:rPr lang="en-US" sz="2400" b="1" dirty="0" smtClean="0"/>
              <a:t>(Cook and Friend, 1995)</a:t>
            </a:r>
            <a:r>
              <a:rPr lang="el-GR" sz="2400" i="1" dirty="0" smtClean="0"/>
              <a:t>… και ενώ έχουν διαφορετικό τρόπο σκέψης, αποφασίζουν να μοιραστούν στα ίσα την ευθύνη</a:t>
            </a:r>
            <a:r>
              <a:rPr lang="en-US" sz="2400" i="1" dirty="0" smtClean="0"/>
              <a:t> </a:t>
            </a:r>
            <a:r>
              <a:rPr lang="el-GR" sz="2400" i="1" dirty="0" smtClean="0"/>
              <a:t>για τον σχεδιασμό, τη διδασκαλία και την αξιολόγηση σε μια τάξη παιδιών, ώστε να μεγιστοποιηθούν τα μαθησιακά αποτελέσματα» </a:t>
            </a:r>
          </a:p>
          <a:p>
            <a:endParaRPr lang="el-GR" sz="1000" i="1" dirty="0" smtClean="0"/>
          </a:p>
          <a:p>
            <a:r>
              <a:rPr lang="el-GR" sz="2000" b="1" dirty="0" smtClean="0"/>
              <a:t>(Μαυρικίου-</a:t>
            </a:r>
            <a:r>
              <a:rPr lang="el-GR" sz="2000" b="1" dirty="0" err="1" smtClean="0"/>
              <a:t>Θεοδώρου</a:t>
            </a:r>
            <a:r>
              <a:rPr lang="el-GR" sz="2000" b="1" dirty="0" smtClean="0"/>
              <a:t> , Ρ. και Σαββίδης, Γ. (2017), </a:t>
            </a:r>
            <a:r>
              <a:rPr lang="el-GR" sz="2000" i="1" dirty="0" smtClean="0"/>
              <a:t>Η συνδιδασκαλία ως εργαλείο επαγγελματικής μάθησης και βελτίωσης των μαθησιακών αποτελεσμάτων </a:t>
            </a:r>
            <a:r>
              <a:rPr lang="el-GR" sz="2000" dirty="0" smtClean="0"/>
              <a:t>[Παρουσίαση  </a:t>
            </a:r>
            <a:r>
              <a:rPr lang="en-US" sz="2000" dirty="0" smtClean="0"/>
              <a:t>PowerPoint]. </a:t>
            </a:r>
            <a:r>
              <a:rPr lang="el-GR" sz="2000" dirty="0" smtClean="0"/>
              <a:t> Ανακτήθηκε από: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http://www.moec.gov.cy/dde/anaptyxi_veltiosi_scholeiou/imerides_seminaria_synedria/2016_04_axiologisi/1_syndidiaskalia.pdf</a:t>
            </a:r>
            <a:r>
              <a:rPr lang="el-GR" sz="2000" dirty="0" smtClean="0">
                <a:solidFill>
                  <a:srgbClr val="C00000"/>
                </a:solidFill>
              </a:rPr>
              <a:t>  </a:t>
            </a:r>
            <a:r>
              <a:rPr lang="el-GR" sz="2000" dirty="0" smtClean="0"/>
              <a:t>)</a:t>
            </a:r>
            <a:endParaRPr lang="el-GR" sz="2000" dirty="0" smtClean="0">
              <a:solidFill>
                <a:srgbClr val="C0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l-GR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Εφαρμογή στο μάθημα 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Αγωγή Ζωής -  Α’ τάξης</a:t>
            </a:r>
            <a:endParaRPr lang="en-US" b="1" dirty="0">
              <a:solidFill>
                <a:srgbClr val="57231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676400"/>
            <a:ext cx="7467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l-GR" sz="3600" dirty="0" smtClean="0">
                <a:solidFill>
                  <a:srgbClr val="C00000"/>
                </a:solidFill>
              </a:rPr>
              <a:t>Πώς αποφασίσαμε; </a:t>
            </a:r>
            <a:r>
              <a:rPr lang="el-GR" sz="2000" dirty="0" smtClean="0"/>
              <a:t>(</a:t>
            </a:r>
            <a:r>
              <a:rPr lang="el-GR" sz="2000" dirty="0" err="1" smtClean="0"/>
              <a:t>αδελφά</a:t>
            </a:r>
            <a:r>
              <a:rPr lang="el-GR" sz="2000" dirty="0" smtClean="0"/>
              <a:t>  τμήματα, δομές επικοινωνίας, αμοιβαίος σεβασμός, θέληση για δοκιμή…)</a:t>
            </a:r>
          </a:p>
          <a:p>
            <a:pPr marL="342900" indent="-342900"/>
            <a:endParaRPr lang="el-GR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l-GR" sz="3600" dirty="0" smtClean="0">
                <a:solidFill>
                  <a:srgbClr val="C00000"/>
                </a:solidFill>
              </a:rPr>
              <a:t> Πώς εργαστήκαμε; </a:t>
            </a:r>
          </a:p>
          <a:p>
            <a:pPr marL="342900" indent="-342900"/>
            <a:r>
              <a:rPr lang="el-GR" sz="2000" dirty="0" smtClean="0"/>
              <a:t>        Αρχική συνάντηση μεγάλης διάρκειας (εκτός σχολικού χώρου), κατά την οποία καθορίστηκαν τα ακόλουθα: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Γνωστικό αντικείμενο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Θεματολογία / ενότητα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Αντιστοίχιση με Δείκτες επιτυχίας-επάρκειας (συμφωνήθηκε από τις δυο εκπαιδευτικούς να συναποφασίσουμε σε κατοπινή συνάντηση για τις δραστηριότητες και πορεία διδασκαλίας)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Χώρος και Χρόνος συνδιδασκαλιών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>
                <a:solidFill>
                  <a:srgbClr val="572314"/>
                </a:solidFill>
              </a:rPr>
              <a:t>Εφαρμογή στο μάθημα </a:t>
            </a:r>
            <a:br>
              <a:rPr lang="el-GR" b="1" dirty="0" smtClean="0">
                <a:solidFill>
                  <a:srgbClr val="572314"/>
                </a:solidFill>
              </a:rPr>
            </a:br>
            <a:r>
              <a:rPr lang="el-GR" b="1" dirty="0" smtClean="0">
                <a:solidFill>
                  <a:srgbClr val="572314"/>
                </a:solidFill>
              </a:rPr>
              <a:t>Αγωγή Ζωής -  Α’ τάξης</a:t>
            </a:r>
            <a:endParaRPr lang="en-US" b="1" dirty="0">
              <a:solidFill>
                <a:srgbClr val="57231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1600200"/>
            <a:ext cx="80010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l-GR" sz="3600" dirty="0" smtClean="0">
                <a:solidFill>
                  <a:srgbClr val="C00000"/>
                </a:solidFill>
              </a:rPr>
              <a:t> Πώς εργαστήκαμε; </a:t>
            </a:r>
          </a:p>
          <a:p>
            <a:pPr marL="342900" indent="-342900">
              <a:lnSpc>
                <a:spcPct val="150000"/>
              </a:lnSpc>
            </a:pPr>
            <a:r>
              <a:rPr lang="el-GR" sz="2000" dirty="0" smtClean="0"/>
              <a:t>-      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Ανταλλαγή ιδεών-απόψεων μέσω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email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</a:p>
          <a:p>
            <a:pPr marL="342900" indent="-342900"/>
            <a:r>
              <a:rPr lang="el-GR" sz="2000" dirty="0" smtClean="0"/>
              <a:t>	Επόμενη συνάντηση μεγάλης διάρκειας (εκτός σχολικού χώρου), κατά την οποία </a:t>
            </a:r>
            <a:r>
              <a:rPr lang="el-GR" sz="2000" b="1" u="sng" dirty="0" smtClean="0"/>
              <a:t>συναποφασίστηκαν</a:t>
            </a:r>
            <a:r>
              <a:rPr lang="el-GR" sz="2000" dirty="0" smtClean="0"/>
              <a:t> τα ακόλουθα (λαμβάνοντας υπόψη το προφίλ των μαθητών μας, υποδομές σχολείου):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err="1" smtClean="0">
                <a:solidFill>
                  <a:schemeClr val="accent1">
                    <a:lumMod val="75000"/>
                  </a:schemeClr>
                </a:solidFill>
              </a:rPr>
              <a:t>Στοχοθεσία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 - Δραστηριότητες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Αριθμός Συνδιδασκαλιών (χρονοδιάγραμμα Δεκέμβρη-Γενάρη) και πορεία διδασκαλίας για καθεμιά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Μοντέλο Συνδιδασκαλιών (ομαδική συνδιδασκαλία)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Καθορισμός του ρόλου καθεμιάς εκπαιδευτικού στις συνδιδασκαλίες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</a:rPr>
              <a:t>Καταμερισμός εργασίας για ετοιμασία υλικού και φύλλων εργασίας</a:t>
            </a:r>
          </a:p>
          <a:p>
            <a:pPr marL="342900" indent="-342900">
              <a:buFontTx/>
              <a:buChar char="-"/>
            </a:pPr>
            <a:endParaRPr lang="el-GR" sz="2000" dirty="0" smtClean="0"/>
          </a:p>
          <a:p>
            <a:pPr marL="342900" indent="-342900">
              <a:buFontTx/>
              <a:buChar char="-"/>
            </a:pPr>
            <a:endParaRPr lang="el-GR" sz="2000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1426</TotalTime>
  <Words>763</Words>
  <Application>Microsoft Office PowerPoint</Application>
  <PresentationFormat>On-screen Show (4:3)</PresentationFormat>
  <Paragraphs>102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Βελτίωση  Μαθησιακών Αποτελεσμάτων  στο δημόσιο σχολείο. Προτάσεις και Προοπτικές</vt:lpstr>
      <vt:lpstr>«Κοινότητες Μάθησης μέσα στη σχολική μονάδα –  Η Συνδιδασκαλία, ως μια καλή πρακτική: Ένα παράδειγμα στο μάθημα Αγωγή Ζωής Α' τάξης».</vt:lpstr>
      <vt:lpstr>Δομή Παρουσίασης</vt:lpstr>
      <vt:lpstr>Slide 4</vt:lpstr>
      <vt:lpstr>Γιατί στο εκπαιδευτικό μας σύστημα δεν συναντώνται σε ευρεία κλίμακα; </vt:lpstr>
      <vt:lpstr>Slide 6</vt:lpstr>
      <vt:lpstr>Η Συνδιδασκαλία,  ως μια καλή πρακτική </vt:lpstr>
      <vt:lpstr>Εφαρμογή στο μάθημα  Αγωγή Ζωής -  Α’ τάξης</vt:lpstr>
      <vt:lpstr>Εφαρμογή στο μάθημα  Αγωγή Ζωής -  Α’ τάξης</vt:lpstr>
      <vt:lpstr>Εφαρμογή στο μάθημα  Αγωγή Ζωής -  Α’ τάξης</vt:lpstr>
      <vt:lpstr>Εμπειρίες: Α)Προβλήματα/Δυσκολίες </vt:lpstr>
      <vt:lpstr>Εμπειρίες: Β) Τι αποκομίσαμε; </vt:lpstr>
      <vt:lpstr>Εμπειρίες: Γ) Εισηγήσεις για βελτίωση</vt:lpstr>
      <vt:lpstr>ΕΝ   ΚΑΤΑΚΛΕΙΔΙ</vt:lpstr>
      <vt:lpstr>Σας ευχαριστώ πολύ για την προσοχή σας…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224</cp:revision>
  <dcterms:created xsi:type="dcterms:W3CDTF">2018-01-13T19:29:12Z</dcterms:created>
  <dcterms:modified xsi:type="dcterms:W3CDTF">2018-02-01T17:58:48Z</dcterms:modified>
</cp:coreProperties>
</file>